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41375" y="352043"/>
            <a:ext cx="5536692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DFCF0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DFCF0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DFCF0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1156461"/>
            <a:ext cx="822451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DFCF0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2254122"/>
            <a:ext cx="8224519" cy="3655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sBga_8Orxc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0555" y="531876"/>
              <a:ext cx="6461760" cy="1199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9130" y="567944"/>
              <a:ext cx="6366256" cy="11052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27960" y="1872995"/>
              <a:ext cx="3701796" cy="12100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5392" y="1909064"/>
              <a:ext cx="3608324" cy="11150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76627" y="3214116"/>
              <a:ext cx="5259324" cy="9433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04948" y="3250183"/>
              <a:ext cx="5163820" cy="8493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317703"/>
            <a:ext cx="8568690" cy="624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Green Revolution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late </a:t>
            </a:r>
            <a:r>
              <a:rPr sz="2400" spc="-135" dirty="0">
                <a:solidFill>
                  <a:srgbClr val="DFCF04"/>
                </a:solidFill>
                <a:latin typeface="Georgia"/>
                <a:cs typeface="Georgia"/>
              </a:rPr>
              <a:t>1960s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introduced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Indian 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farmer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cultivation of wheat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rice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using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high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yielding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varieties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(HYVs)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seeds.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Compared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traditional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seeds,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HYV seeds promised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produce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much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greater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amounts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grain 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single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plant.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As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result,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same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piece of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would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now  produce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far larger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quantities of food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grains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than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was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possible 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earlier.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HYV seeds,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however,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needed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plenty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water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also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chemical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fertilizers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pesticides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produce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best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results.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Higher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yields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were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possible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only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from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combination of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HYV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seeds,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irrigation,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chemical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fertilizers, pesticides</a:t>
            </a:r>
            <a:r>
              <a:rPr sz="2400" spc="-14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etc.</a:t>
            </a:r>
            <a:endParaRPr sz="2400">
              <a:latin typeface="Georgia"/>
              <a:cs typeface="Georgia"/>
            </a:endParaRPr>
          </a:p>
          <a:p>
            <a:pPr marL="12700" marR="71120">
              <a:lnSpc>
                <a:spcPct val="100000"/>
              </a:lnSpc>
              <a:spcBef>
                <a:spcPts val="10"/>
              </a:spcBef>
            </a:pPr>
            <a:r>
              <a:rPr sz="2400" spc="-80" dirty="0">
                <a:solidFill>
                  <a:srgbClr val="DFCF04"/>
                </a:solidFill>
                <a:latin typeface="Georgia"/>
                <a:cs typeface="Georgia"/>
              </a:rPr>
              <a:t>Farmers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Punjab,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Haryana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Western Uttar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Pradesh were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first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try </a:t>
            </a:r>
            <a:r>
              <a:rPr sz="2400" dirty="0">
                <a:solidFill>
                  <a:srgbClr val="DFCF04"/>
                </a:solidFill>
                <a:latin typeface="Georgia"/>
                <a:cs typeface="Georgia"/>
              </a:rPr>
              <a:t>out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modern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farming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method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India.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</a:t>
            </a:r>
            <a:r>
              <a:rPr sz="2400" spc="-20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farmers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these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regions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set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up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tube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wells for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irrigation,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made use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HYV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seeds,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chemical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fertilizers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pesticides in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farming. Some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them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bought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machinery like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tractors and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threshers, 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which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made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ploughing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harvesting </a:t>
            </a:r>
            <a:r>
              <a:rPr sz="2400" spc="-75" dirty="0">
                <a:solidFill>
                  <a:srgbClr val="DFCF04"/>
                </a:solidFill>
                <a:latin typeface="Georgia"/>
                <a:cs typeface="Georgia"/>
              </a:rPr>
              <a:t>faster.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They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were  rewarded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with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high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yields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</a:t>
            </a:r>
            <a:r>
              <a:rPr sz="2400" spc="-12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wheat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31139"/>
            <a:ext cx="8184515" cy="505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indent="-324485">
              <a:lnSpc>
                <a:spcPct val="100000"/>
              </a:lnSpc>
              <a:spcBef>
                <a:spcPts val="100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spc="20" dirty="0">
                <a:latin typeface="Georgia"/>
                <a:cs typeface="Georgia"/>
              </a:rPr>
              <a:t>Will </a:t>
            </a:r>
            <a:r>
              <a:rPr sz="3200" spc="-5" dirty="0">
                <a:latin typeface="Georgia"/>
                <a:cs typeface="Georgia"/>
              </a:rPr>
              <a:t>the </a:t>
            </a:r>
            <a:r>
              <a:rPr sz="3200" spc="-35" dirty="0">
                <a:latin typeface="Georgia"/>
                <a:cs typeface="Georgia"/>
              </a:rPr>
              <a:t>land</a:t>
            </a:r>
            <a:r>
              <a:rPr sz="3200" spc="-65" dirty="0">
                <a:latin typeface="Georgia"/>
                <a:cs typeface="Georgia"/>
              </a:rPr>
              <a:t> Sustain?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being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natural resource,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it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necessary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be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very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careful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its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use.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Scientific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reports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indicate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that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modern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farming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methods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have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overused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natural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resource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base. 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many 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areas,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Green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Revolution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associated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with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loss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soil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fertility due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increased use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chemical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fertilizers.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Also,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continuous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use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groundwater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tube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well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irrigation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has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reduced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water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-table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below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ground.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Environmental  resources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like soil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fertility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groundwater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built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up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over  many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years. </a:t>
            </a:r>
            <a:r>
              <a:rPr sz="2400" spc="15" dirty="0">
                <a:solidFill>
                  <a:srgbClr val="DFCF04"/>
                </a:solidFill>
                <a:latin typeface="Georgia"/>
                <a:cs typeface="Georgia"/>
              </a:rPr>
              <a:t>Once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destroyed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it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very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difficult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restore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them.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must take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care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environment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ensure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future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development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agriculture.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35407"/>
            <a:ext cx="8352790" cy="5138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439545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36880" algn="l"/>
              </a:tabLst>
            </a:pPr>
            <a:r>
              <a:rPr sz="3200" spc="-75" dirty="0">
                <a:latin typeface="Georgia"/>
                <a:cs typeface="Georgia"/>
              </a:rPr>
              <a:t>How </a:t>
            </a:r>
            <a:r>
              <a:rPr sz="3200" spc="-60" dirty="0">
                <a:latin typeface="Georgia"/>
                <a:cs typeface="Georgia"/>
              </a:rPr>
              <a:t>is Land </a:t>
            </a:r>
            <a:r>
              <a:rPr sz="3200" spc="-35" dirty="0">
                <a:latin typeface="Georgia"/>
                <a:cs typeface="Georgia"/>
              </a:rPr>
              <a:t>distributed </a:t>
            </a:r>
            <a:r>
              <a:rPr sz="3200" spc="-25" dirty="0">
                <a:latin typeface="Georgia"/>
                <a:cs typeface="Georgia"/>
              </a:rPr>
              <a:t>between </a:t>
            </a:r>
            <a:r>
              <a:rPr sz="3200" spc="-5" dirty="0">
                <a:latin typeface="Georgia"/>
                <a:cs typeface="Georgia"/>
              </a:rPr>
              <a:t>the  </a:t>
            </a:r>
            <a:r>
              <a:rPr sz="3200" spc="-65" dirty="0">
                <a:latin typeface="Georgia"/>
                <a:cs typeface="Georgia"/>
              </a:rPr>
              <a:t>farmers </a:t>
            </a:r>
            <a:r>
              <a:rPr sz="3200" spc="-25" dirty="0">
                <a:latin typeface="Georgia"/>
                <a:cs typeface="Georgia"/>
              </a:rPr>
              <a:t>of</a:t>
            </a:r>
            <a:r>
              <a:rPr sz="3200" spc="25" dirty="0">
                <a:latin typeface="Georgia"/>
                <a:cs typeface="Georgia"/>
              </a:rPr>
              <a:t> </a:t>
            </a:r>
            <a:r>
              <a:rPr sz="3200" spc="-75" dirty="0">
                <a:latin typeface="Georgia"/>
                <a:cs typeface="Georgia"/>
              </a:rPr>
              <a:t>Palampur?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Georgia"/>
              <a:cs typeface="Georgia"/>
            </a:endParaRPr>
          </a:p>
          <a:p>
            <a:pPr marL="12700" marR="252095">
              <a:lnSpc>
                <a:spcPct val="100000"/>
              </a:lnSpc>
            </a:pP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We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have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realized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how important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farming. 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Unfortunately,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not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all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people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engaged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agriculture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have 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sufficient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cultivation. </a:t>
            </a:r>
            <a:r>
              <a:rPr sz="2400" spc="-7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Palampur,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about one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third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155" dirty="0">
                <a:solidFill>
                  <a:srgbClr val="DFCF04"/>
                </a:solidFill>
                <a:latin typeface="Georgia"/>
                <a:cs typeface="Georgia"/>
              </a:rPr>
              <a:t>450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families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landless,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i.e. </a:t>
            </a:r>
            <a:r>
              <a:rPr sz="2400" spc="-210" dirty="0">
                <a:solidFill>
                  <a:srgbClr val="DFCF04"/>
                </a:solidFill>
                <a:latin typeface="Georgia"/>
                <a:cs typeface="Georgia"/>
              </a:rPr>
              <a:t>150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families,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most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them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Dalits,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have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no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cultivation.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more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than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half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area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village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covered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by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plots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that</a:t>
            </a:r>
            <a:r>
              <a:rPr sz="2400" spc="-28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are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quite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large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size. </a:t>
            </a:r>
            <a:r>
              <a:rPr sz="2400" spc="-7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Palampur,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there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125" dirty="0">
                <a:solidFill>
                  <a:srgbClr val="DFCF04"/>
                </a:solidFill>
                <a:latin typeface="Georgia"/>
                <a:cs typeface="Georgia"/>
              </a:rPr>
              <a:t>60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families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medium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large farmers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who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cultivate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more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than </a:t>
            </a:r>
            <a:r>
              <a:rPr sz="2400" spc="-180" dirty="0">
                <a:solidFill>
                  <a:srgbClr val="DFCF04"/>
                </a:solidFill>
                <a:latin typeface="Georgia"/>
                <a:cs typeface="Georgia"/>
              </a:rPr>
              <a:t>2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hectares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land. </a:t>
            </a:r>
            <a:r>
              <a:rPr sz="2400" spc="5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few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large farmers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have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extending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over </a:t>
            </a:r>
            <a:r>
              <a:rPr sz="2400" spc="-235" dirty="0">
                <a:solidFill>
                  <a:srgbClr val="DFCF04"/>
                </a:solidFill>
                <a:latin typeface="Georgia"/>
                <a:cs typeface="Georgia"/>
              </a:rPr>
              <a:t>10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hectares or</a:t>
            </a:r>
            <a:r>
              <a:rPr sz="2400" spc="-12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more.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774" y="203438"/>
            <a:ext cx="8328025" cy="255460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459740" indent="-418465">
              <a:lnSpc>
                <a:spcPct val="100000"/>
              </a:lnSpc>
              <a:spcBef>
                <a:spcPts val="1055"/>
              </a:spcBef>
              <a:buFont typeface="Wingdings"/>
              <a:buChar char=""/>
              <a:tabLst>
                <a:tab pos="460375" algn="l"/>
              </a:tabLst>
            </a:pPr>
            <a:r>
              <a:rPr sz="3200" spc="45" dirty="0">
                <a:latin typeface="Georgia"/>
                <a:cs typeface="Georgia"/>
              </a:rPr>
              <a:t>Who </a:t>
            </a:r>
            <a:r>
              <a:rPr sz="3200" spc="-20" dirty="0">
                <a:latin typeface="Georgia"/>
                <a:cs typeface="Georgia"/>
              </a:rPr>
              <a:t>will </a:t>
            </a:r>
            <a:r>
              <a:rPr sz="3200" spc="-50" dirty="0">
                <a:latin typeface="Georgia"/>
                <a:cs typeface="Georgia"/>
              </a:rPr>
              <a:t>provide </a:t>
            </a:r>
            <a:r>
              <a:rPr sz="3200" spc="-5" dirty="0">
                <a:latin typeface="Georgia"/>
                <a:cs typeface="Georgia"/>
              </a:rPr>
              <a:t>the</a:t>
            </a:r>
            <a:r>
              <a:rPr sz="3200" spc="-295" dirty="0">
                <a:latin typeface="Georgia"/>
                <a:cs typeface="Georgia"/>
              </a:rPr>
              <a:t> </a:t>
            </a:r>
            <a:r>
              <a:rPr sz="3200" spc="-50" dirty="0">
                <a:latin typeface="Georgia"/>
                <a:cs typeface="Georgia"/>
              </a:rPr>
              <a:t>labour?</a:t>
            </a:r>
            <a:endParaRPr sz="32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715"/>
              </a:spcBef>
            </a:pP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After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land,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labour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next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necessary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factor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production. 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Farming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requires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great deal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hard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work.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Small farmers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along 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with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their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families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cultivate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their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own fields.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Thus,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they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provide 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labour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required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farming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themselves.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Medium and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large  farmers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hire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labourers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work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their</a:t>
            </a:r>
            <a:r>
              <a:rPr sz="2400" spc="-17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fields.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2971800"/>
            <a:ext cx="80772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855" y="235407"/>
            <a:ext cx="7607934" cy="570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7355" indent="-41529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27990" algn="l"/>
              </a:tabLst>
            </a:pPr>
            <a:r>
              <a:rPr sz="3200" spc="-15" dirty="0">
                <a:latin typeface="Georgia"/>
                <a:cs typeface="Georgia"/>
              </a:rPr>
              <a:t>The </a:t>
            </a:r>
            <a:r>
              <a:rPr sz="3200" spc="-35" dirty="0">
                <a:latin typeface="Georgia"/>
                <a:cs typeface="Georgia"/>
              </a:rPr>
              <a:t>capital </a:t>
            </a:r>
            <a:r>
              <a:rPr sz="3200" spc="-20" dirty="0">
                <a:latin typeface="Georgia"/>
                <a:cs typeface="Georgia"/>
              </a:rPr>
              <a:t>needed </a:t>
            </a:r>
            <a:r>
              <a:rPr sz="3200" spc="-30" dirty="0">
                <a:latin typeface="Georgia"/>
                <a:cs typeface="Georgia"/>
              </a:rPr>
              <a:t>in</a:t>
            </a:r>
            <a:r>
              <a:rPr sz="3200" spc="-55" dirty="0">
                <a:latin typeface="Georgia"/>
                <a:cs typeface="Georgia"/>
              </a:rPr>
              <a:t> </a:t>
            </a:r>
            <a:r>
              <a:rPr sz="3200" spc="-50" dirty="0">
                <a:latin typeface="Georgia"/>
                <a:cs typeface="Georgia"/>
              </a:rPr>
              <a:t>farming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2950">
              <a:latin typeface="Georgia"/>
              <a:cs typeface="Georgia"/>
            </a:endParaRPr>
          </a:p>
          <a:p>
            <a:pPr marL="66675" marR="641350">
              <a:lnSpc>
                <a:spcPct val="100000"/>
              </a:lnSpc>
            </a:pP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already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know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that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modern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farming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methods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require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great deal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capital,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so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that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farmer</a:t>
            </a:r>
            <a:r>
              <a:rPr sz="2400" spc="-39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now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needs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more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money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than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before.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66675" marR="5080" lvl="1" indent="76200">
              <a:lnSpc>
                <a:spcPct val="100000"/>
              </a:lnSpc>
              <a:buAutoNum type="arabicParenR"/>
              <a:tabLst>
                <a:tab pos="427355" algn="l"/>
              </a:tabLst>
            </a:pP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Most small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farmers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have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borrow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money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arrange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capital.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They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borrow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from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large farmers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or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village moneylenders or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traders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who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supply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various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inputs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cultivation.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rate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interest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such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loans</a:t>
            </a:r>
            <a:r>
              <a:rPr sz="2400" spc="-26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very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high.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They</a:t>
            </a:r>
            <a:r>
              <a:rPr sz="2400" spc="-114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</a:t>
            </a:r>
            <a:r>
              <a:rPr sz="2400" spc="-7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put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</a:t>
            </a:r>
            <a:r>
              <a:rPr sz="2400" spc="-9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great</a:t>
            </a:r>
            <a:r>
              <a:rPr sz="2400" spc="-9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distress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repay</a:t>
            </a:r>
            <a:r>
              <a:rPr sz="2400" spc="-8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loan.</a:t>
            </a:r>
            <a:endParaRPr sz="24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AutoNum type="arabicParenR"/>
            </a:pPr>
            <a:endParaRPr sz="2500">
              <a:latin typeface="Georgia"/>
              <a:cs typeface="Georgia"/>
            </a:endParaRPr>
          </a:p>
          <a:p>
            <a:pPr marL="66675" marR="63500" lvl="1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04495" algn="l"/>
              </a:tabLst>
            </a:pP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contrast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small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farmers,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medium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</a:t>
            </a:r>
            <a:r>
              <a:rPr sz="2400" spc="-15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large  farmers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have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their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own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savings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from farming.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They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thus able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arrange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</a:t>
            </a:r>
            <a:r>
              <a:rPr sz="2400" spc="-32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needed.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35965"/>
            <a:ext cx="8021320" cy="408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571500" algn="l"/>
                <a:tab pos="572135" algn="l"/>
              </a:tabLst>
            </a:pPr>
            <a:r>
              <a:rPr sz="3200" spc="-70" dirty="0">
                <a:latin typeface="Georgia"/>
                <a:cs typeface="Georgia"/>
              </a:rPr>
              <a:t>Sale </a:t>
            </a:r>
            <a:r>
              <a:rPr sz="3200" spc="-25" dirty="0">
                <a:latin typeface="Georgia"/>
                <a:cs typeface="Georgia"/>
              </a:rPr>
              <a:t>of </a:t>
            </a:r>
            <a:r>
              <a:rPr sz="3200" spc="-60" dirty="0">
                <a:latin typeface="Georgia"/>
                <a:cs typeface="Georgia"/>
              </a:rPr>
              <a:t>Surplus </a:t>
            </a:r>
            <a:r>
              <a:rPr sz="3200" spc="-55" dirty="0">
                <a:latin typeface="Georgia"/>
                <a:cs typeface="Georgia"/>
              </a:rPr>
              <a:t>from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30" dirty="0">
                <a:latin typeface="Georgia"/>
                <a:cs typeface="Georgia"/>
              </a:rPr>
              <a:t>products</a:t>
            </a:r>
            <a:endParaRPr sz="3200">
              <a:latin typeface="Georgia"/>
              <a:cs typeface="Georgia"/>
            </a:endParaRPr>
          </a:p>
          <a:p>
            <a:pPr marL="12700" marR="84455">
              <a:lnSpc>
                <a:spcPct val="100000"/>
              </a:lnSpc>
              <a:spcBef>
                <a:spcPts val="2205"/>
              </a:spcBef>
            </a:pP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farmers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have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produced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wheat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their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lands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using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three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factors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production.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wheat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harvested and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production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complete. </a:t>
            </a:r>
            <a:r>
              <a:rPr sz="2400" spc="-80" dirty="0">
                <a:solidFill>
                  <a:srgbClr val="DFCF04"/>
                </a:solidFill>
                <a:latin typeface="Georgia"/>
                <a:cs typeface="Georgia"/>
              </a:rPr>
              <a:t>Farmer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retain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part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wheat</a:t>
            </a:r>
            <a:r>
              <a:rPr sz="2400" spc="-20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family’s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consumption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sell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surplus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wheat.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traders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at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market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buy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wheat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sell </a:t>
            </a:r>
            <a:r>
              <a:rPr sz="2400" dirty="0">
                <a:solidFill>
                  <a:srgbClr val="DFCF04"/>
                </a:solidFill>
                <a:latin typeface="Georgia"/>
                <a:cs typeface="Georgia"/>
              </a:rPr>
              <a:t>it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further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shopkeepers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towns 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cities.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Thus,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they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able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arrange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farming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from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their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own</a:t>
            </a:r>
            <a:r>
              <a:rPr sz="2400" spc="-27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savings.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Some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farmers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might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also use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savings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buy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cattle,</a:t>
            </a:r>
            <a:r>
              <a:rPr sz="2400" spc="-27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trucks,  or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set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up</a:t>
            </a:r>
            <a:r>
              <a:rPr sz="2400" spc="-28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shops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82696" y="4038600"/>
            <a:ext cx="4972811" cy="2433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352043"/>
            <a:ext cx="6850380" cy="40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728182"/>
            <a:ext cx="8206105" cy="331470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45" dirty="0">
                <a:latin typeface="Georgia"/>
                <a:cs typeface="Georgia"/>
              </a:rPr>
              <a:t>Dairy</a:t>
            </a:r>
            <a:endParaRPr sz="32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Dairy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common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activity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many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families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Palampur.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People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feed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their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buffalos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various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kinds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grass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jowar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bajra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that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grows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during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rainy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season.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milk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sold in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Raiganj,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nearby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large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village. </a:t>
            </a:r>
            <a:r>
              <a:rPr sz="2400" spc="-95" dirty="0">
                <a:solidFill>
                  <a:srgbClr val="DFCF04"/>
                </a:solidFill>
                <a:latin typeface="Georgia"/>
                <a:cs typeface="Georgia"/>
              </a:rPr>
              <a:t>Two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traders from  Shahpur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town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have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set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up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collection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cum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chilling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centers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at 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Raiganj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from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where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milk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transported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far </a:t>
            </a:r>
            <a:r>
              <a:rPr sz="2400" spc="-75" dirty="0">
                <a:solidFill>
                  <a:srgbClr val="DFCF04"/>
                </a:solidFill>
                <a:latin typeface="Georgia"/>
                <a:cs typeface="Georgia"/>
              </a:rPr>
              <a:t>away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towns  and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cities.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3810000"/>
            <a:ext cx="60198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314706"/>
            <a:ext cx="8221345" cy="350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spc="-70" dirty="0">
                <a:latin typeface="Georgia"/>
                <a:cs typeface="Georgia"/>
              </a:rPr>
              <a:t>Transport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There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variety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vehicles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road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connecting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Palampur 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Raiganj.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Rickshawallahs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,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tongawallahs,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jeep,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tractor,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truck 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drivers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people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driving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traditional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bullock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cart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bogey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people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transport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services.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They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ferry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people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goods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from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one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place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another,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return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get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paid</a:t>
            </a:r>
            <a:r>
              <a:rPr sz="2400" spc="-22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it. The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number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people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involved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transport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has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grown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over 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last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several</a:t>
            </a:r>
            <a:r>
              <a:rPr sz="2400" spc="-15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years.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3523488"/>
            <a:ext cx="5410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83" y="352043"/>
            <a:ext cx="2618231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1083309"/>
            <a:ext cx="7772400" cy="405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DFCF04"/>
                </a:solidFill>
                <a:latin typeface="Georgia"/>
                <a:cs typeface="Georgia"/>
              </a:rPr>
              <a:t>Palampur is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an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imaginary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village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. </a:t>
            </a:r>
            <a:r>
              <a:rPr sz="2000" spc="-55" dirty="0">
                <a:solidFill>
                  <a:srgbClr val="DFCF04"/>
                </a:solidFill>
                <a:latin typeface="Georgia"/>
                <a:cs typeface="Georgia"/>
              </a:rPr>
              <a:t>Farming </a:t>
            </a:r>
            <a:r>
              <a:rPr sz="2000" spc="-4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0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main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activity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in  </a:t>
            </a:r>
            <a:r>
              <a:rPr sz="2000" spc="-55" dirty="0">
                <a:solidFill>
                  <a:srgbClr val="DFCF04"/>
                </a:solidFill>
                <a:latin typeface="Georgia"/>
                <a:cs typeface="Georgia"/>
              </a:rPr>
              <a:t>Palampur,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whereas </a:t>
            </a:r>
            <a:r>
              <a:rPr sz="2000" spc="-40" dirty="0">
                <a:solidFill>
                  <a:srgbClr val="DFCF04"/>
                </a:solidFill>
                <a:latin typeface="Georgia"/>
                <a:cs typeface="Georgia"/>
              </a:rPr>
              <a:t>several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other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activities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such </a:t>
            </a:r>
            <a:r>
              <a:rPr sz="2000" spc="-50" dirty="0">
                <a:solidFill>
                  <a:srgbClr val="DFCF04"/>
                </a:solidFill>
                <a:latin typeface="Georgia"/>
                <a:cs typeface="Georgia"/>
              </a:rPr>
              <a:t>as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small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scale 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manufacturing, </a:t>
            </a:r>
            <a:r>
              <a:rPr sz="2000" spc="-60" dirty="0">
                <a:solidFill>
                  <a:srgbClr val="DFCF04"/>
                </a:solidFill>
                <a:latin typeface="Georgia"/>
                <a:cs typeface="Georgia"/>
              </a:rPr>
              <a:t>dairy,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transport,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etc. </a:t>
            </a:r>
            <a:r>
              <a:rPr sz="2000" spc="-45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carried </a:t>
            </a:r>
            <a:r>
              <a:rPr sz="2000" dirty="0">
                <a:solidFill>
                  <a:srgbClr val="DFCF04"/>
                </a:solidFill>
                <a:latin typeface="Georgia"/>
                <a:cs typeface="Georgia"/>
              </a:rPr>
              <a:t>out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000" spc="-5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limited</a:t>
            </a:r>
            <a:r>
              <a:rPr sz="2000" spc="-28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scale. 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These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production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activities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need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various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types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resources natural  resources,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manmade items,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human effort, </a:t>
            </a:r>
            <a:r>
              <a:rPr sz="2000" spc="-50" dirty="0">
                <a:solidFill>
                  <a:srgbClr val="DFCF04"/>
                </a:solidFill>
                <a:latin typeface="Georgia"/>
                <a:cs typeface="Georgia"/>
              </a:rPr>
              <a:t>money,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etc.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000" spc="-40" dirty="0">
                <a:solidFill>
                  <a:srgbClr val="DFCF04"/>
                </a:solidFill>
                <a:latin typeface="Georgia"/>
                <a:cs typeface="Georgia"/>
              </a:rPr>
              <a:t>Palampur is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well-connected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with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neighboring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villages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towns.  </a:t>
            </a:r>
            <a:r>
              <a:rPr sz="2000" spc="-55" dirty="0">
                <a:solidFill>
                  <a:srgbClr val="DFCF04"/>
                </a:solidFill>
                <a:latin typeface="Georgia"/>
                <a:cs typeface="Georgia"/>
              </a:rPr>
              <a:t>Raiganj, </a:t>
            </a:r>
            <a:r>
              <a:rPr sz="2000" spc="-5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big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village, </a:t>
            </a:r>
            <a:r>
              <a:rPr sz="2000" spc="-4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000" spc="-190" dirty="0">
                <a:solidFill>
                  <a:srgbClr val="DFCF04"/>
                </a:solidFill>
                <a:latin typeface="Georgia"/>
                <a:cs typeface="Georgia"/>
              </a:rPr>
              <a:t>3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km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from </a:t>
            </a:r>
            <a:r>
              <a:rPr sz="2000" spc="-60" dirty="0">
                <a:solidFill>
                  <a:srgbClr val="DFCF04"/>
                </a:solidFill>
                <a:latin typeface="Georgia"/>
                <a:cs typeface="Georgia"/>
              </a:rPr>
              <a:t>Palampur.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An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all weather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road 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connects</a:t>
            </a:r>
            <a:r>
              <a:rPr sz="2000" spc="-6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DFCF04"/>
                </a:solidFill>
                <a:latin typeface="Georgia"/>
                <a:cs typeface="Georgia"/>
              </a:rPr>
              <a:t>the</a:t>
            </a:r>
            <a:r>
              <a:rPr sz="2000" spc="-9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village</a:t>
            </a:r>
            <a:r>
              <a:rPr sz="2000" spc="-6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DFCF04"/>
                </a:solidFill>
                <a:latin typeface="Georgia"/>
                <a:cs typeface="Georgia"/>
              </a:rPr>
              <a:t>to</a:t>
            </a:r>
            <a:r>
              <a:rPr sz="2000" spc="-5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55" dirty="0">
                <a:solidFill>
                  <a:srgbClr val="DFCF04"/>
                </a:solidFill>
                <a:latin typeface="Georgia"/>
                <a:cs typeface="Georgia"/>
              </a:rPr>
              <a:t>Raiganj</a:t>
            </a:r>
            <a:r>
              <a:rPr sz="2000" spc="-4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and</a:t>
            </a:r>
            <a:r>
              <a:rPr sz="2000" spc="1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further</a:t>
            </a:r>
            <a:r>
              <a:rPr sz="2000" spc="-114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on</a:t>
            </a:r>
            <a:r>
              <a:rPr sz="2000" spc="-4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DFCF04"/>
                </a:solidFill>
                <a:latin typeface="Georgia"/>
                <a:cs typeface="Georgia"/>
              </a:rPr>
              <a:t>to</a:t>
            </a:r>
            <a:r>
              <a:rPr sz="2000" spc="-8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DFCF04"/>
                </a:solidFill>
                <a:latin typeface="Georgia"/>
                <a:cs typeface="Georgia"/>
              </a:rPr>
              <a:t>the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nearest</a:t>
            </a:r>
            <a:r>
              <a:rPr sz="2000" spc="-7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small</a:t>
            </a:r>
            <a:r>
              <a:rPr sz="2000" spc="-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town 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000" spc="-60" dirty="0">
                <a:solidFill>
                  <a:srgbClr val="DFCF04"/>
                </a:solidFill>
                <a:latin typeface="Georgia"/>
                <a:cs typeface="Georgia"/>
              </a:rPr>
              <a:t>Shahpur. </a:t>
            </a:r>
            <a:r>
              <a:rPr sz="2000" spc="-45" dirty="0">
                <a:solidFill>
                  <a:srgbClr val="DFCF04"/>
                </a:solidFill>
                <a:latin typeface="Georgia"/>
                <a:cs typeface="Georgia"/>
              </a:rPr>
              <a:t>Many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kinds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transport </a:t>
            </a:r>
            <a:r>
              <a:rPr sz="2000" spc="-45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visible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this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road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starting 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from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bullock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carts,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tongas,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bogeys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(wooden cart </a:t>
            </a:r>
            <a:r>
              <a:rPr sz="2000" spc="-45" dirty="0">
                <a:solidFill>
                  <a:srgbClr val="DFCF04"/>
                </a:solidFill>
                <a:latin typeface="Georgia"/>
                <a:cs typeface="Georgia"/>
              </a:rPr>
              <a:t>drawn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by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buffalos) 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loaded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with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jaggery</a:t>
            </a:r>
            <a:r>
              <a:rPr sz="2000" spc="-4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(gur)</a:t>
            </a:r>
            <a:r>
              <a:rPr sz="2000" spc="-4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and</a:t>
            </a:r>
            <a:r>
              <a:rPr sz="2000" spc="-4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DFCF04"/>
                </a:solidFill>
                <a:latin typeface="Georgia"/>
                <a:cs typeface="Georgia"/>
              </a:rPr>
              <a:t>other</a:t>
            </a:r>
            <a:r>
              <a:rPr sz="2000" spc="-12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DFCF04"/>
                </a:solidFill>
                <a:latin typeface="Georgia"/>
                <a:cs typeface="Georgia"/>
              </a:rPr>
              <a:t>commodities</a:t>
            </a:r>
            <a:r>
              <a:rPr sz="2000" spc="-5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DFCF04"/>
                </a:solidFill>
                <a:latin typeface="Georgia"/>
                <a:cs typeface="Georgia"/>
              </a:rPr>
              <a:t>to</a:t>
            </a:r>
            <a:r>
              <a:rPr sz="2000" spc="-5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motor</a:t>
            </a:r>
            <a:r>
              <a:rPr sz="2000" spc="-14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DFCF04"/>
                </a:solidFill>
                <a:latin typeface="Georgia"/>
                <a:cs typeface="Georgia"/>
              </a:rPr>
              <a:t>vehicles</a:t>
            </a:r>
            <a:r>
              <a:rPr sz="2000" spc="-3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like  motorcycles, </a:t>
            </a:r>
            <a:r>
              <a:rPr sz="2000" spc="-40" dirty="0">
                <a:solidFill>
                  <a:srgbClr val="DFCF04"/>
                </a:solidFill>
                <a:latin typeface="Georgia"/>
                <a:cs typeface="Georgia"/>
              </a:rPr>
              <a:t>jeeps, </a:t>
            </a:r>
            <a:r>
              <a:rPr sz="2000" spc="-30" dirty="0">
                <a:solidFill>
                  <a:srgbClr val="DFCF04"/>
                </a:solidFill>
                <a:latin typeface="Georgia"/>
                <a:cs typeface="Georgia"/>
              </a:rPr>
              <a:t>tractors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and</a:t>
            </a:r>
            <a:r>
              <a:rPr sz="2000" spc="-4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DFCF04"/>
                </a:solidFill>
                <a:latin typeface="Georgia"/>
                <a:cs typeface="Georgia"/>
              </a:rPr>
              <a:t>trucks.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97180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Now Let’s see this </a:t>
            </a:r>
            <a:r>
              <a:rPr lang="en-US" dirty="0" err="1" smtClean="0">
                <a:hlinkClick r:id="rId2"/>
              </a:rPr>
              <a:t>vedeo</a:t>
            </a:r>
            <a:r>
              <a:rPr lang="en-US" dirty="0" smtClean="0">
                <a:hlinkClick r:id="rId2"/>
              </a:rPr>
              <a:t>:</a:t>
            </a: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https://www.youtube.com/watch?v=5sBga_8Orxc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348" y="388620"/>
            <a:ext cx="3102864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624" y="1065987"/>
            <a:ext cx="870013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This village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has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about </a:t>
            </a:r>
            <a:r>
              <a:rPr sz="2400" spc="-155" dirty="0">
                <a:solidFill>
                  <a:srgbClr val="DFCF04"/>
                </a:solidFill>
                <a:latin typeface="Georgia"/>
                <a:cs typeface="Georgia"/>
              </a:rPr>
              <a:t>450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families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belonging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several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different 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castes.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165" dirty="0">
                <a:solidFill>
                  <a:srgbClr val="DFCF04"/>
                </a:solidFill>
                <a:latin typeface="Georgia"/>
                <a:cs typeface="Georgia"/>
              </a:rPr>
              <a:t>80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upper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caste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families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own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majority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village.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Their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houses,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some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them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quite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large,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made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brick 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with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cement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plastering.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SCs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(Dalits)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comprise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one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third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population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live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one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corner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village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much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smaller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houses some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which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mud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</a:t>
            </a:r>
            <a:r>
              <a:rPr sz="2400" spc="-14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90" dirty="0">
                <a:solidFill>
                  <a:srgbClr val="DFCF04"/>
                </a:solidFill>
                <a:latin typeface="Georgia"/>
                <a:cs typeface="Georgia"/>
              </a:rPr>
              <a:t>straw.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Electricity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powers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all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tube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wells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fields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used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in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various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types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small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business.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Palampur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has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two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primary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schools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one high school.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There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primary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health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Centre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run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by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government and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one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private dispensary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where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sick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</a:t>
            </a:r>
            <a:r>
              <a:rPr sz="2400" spc="-42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treated.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156461"/>
            <a:ext cx="7716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The </a:t>
            </a:r>
            <a:r>
              <a:rPr spc="-40" dirty="0"/>
              <a:t>aim </a:t>
            </a:r>
            <a:r>
              <a:rPr spc="-20" dirty="0"/>
              <a:t>of production </a:t>
            </a:r>
            <a:r>
              <a:rPr spc="-50" dirty="0"/>
              <a:t>is </a:t>
            </a:r>
            <a:r>
              <a:rPr spc="-10" dirty="0"/>
              <a:t>to </a:t>
            </a:r>
            <a:r>
              <a:rPr spc="-35" dirty="0"/>
              <a:t>produce </a:t>
            </a:r>
            <a:r>
              <a:rPr spc="-5" dirty="0"/>
              <a:t>the </a:t>
            </a:r>
            <a:r>
              <a:rPr spc="-30" dirty="0"/>
              <a:t>goods </a:t>
            </a:r>
            <a:r>
              <a:rPr spc="-35" dirty="0"/>
              <a:t>and</a:t>
            </a:r>
            <a:r>
              <a:rPr spc="-275" dirty="0"/>
              <a:t> </a:t>
            </a:r>
            <a:r>
              <a:rPr spc="-35" dirty="0"/>
              <a:t>services  </a:t>
            </a:r>
            <a:r>
              <a:rPr spc="-15" dirty="0"/>
              <a:t>that </a:t>
            </a:r>
            <a:r>
              <a:rPr spc="-45" dirty="0"/>
              <a:t>we</a:t>
            </a:r>
            <a:r>
              <a:rPr spc="-180" dirty="0"/>
              <a:t> </a:t>
            </a:r>
            <a:r>
              <a:rPr spc="-30" dirty="0"/>
              <a:t>want.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254122"/>
            <a:ext cx="8145780" cy="365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There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Three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requirements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production of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goods</a:t>
            </a:r>
            <a:r>
              <a:rPr sz="2400" spc="-31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services:</a:t>
            </a:r>
            <a:endParaRPr sz="24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Land,</a:t>
            </a:r>
            <a:endParaRPr sz="24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Labour,</a:t>
            </a:r>
            <a:endParaRPr sz="24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Physical</a:t>
            </a:r>
            <a:r>
              <a:rPr sz="2400" spc="2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</a:t>
            </a:r>
            <a:endParaRPr sz="24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Physical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further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divided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into two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 parts:</a:t>
            </a:r>
            <a:endParaRPr sz="24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Fixed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</a:t>
            </a:r>
            <a:r>
              <a:rPr sz="2400" spc="3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85" dirty="0">
                <a:solidFill>
                  <a:srgbClr val="DFCF04"/>
                </a:solidFill>
                <a:latin typeface="Georgia"/>
                <a:cs typeface="Georgia"/>
              </a:rPr>
              <a:t>&amp;</a:t>
            </a:r>
            <a:endParaRPr sz="24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Working</a:t>
            </a:r>
            <a:r>
              <a:rPr sz="2400" spc="3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3536315" algn="l"/>
              </a:tabLst>
            </a:pPr>
            <a:r>
              <a:rPr sz="2200" spc="-40" dirty="0">
                <a:solidFill>
                  <a:srgbClr val="DFCF04"/>
                </a:solidFill>
                <a:latin typeface="Georgia"/>
                <a:cs typeface="Georgia"/>
              </a:rPr>
              <a:t>We </a:t>
            </a:r>
            <a:r>
              <a:rPr sz="2200" spc="-55" dirty="0">
                <a:solidFill>
                  <a:srgbClr val="DFCF04"/>
                </a:solidFill>
                <a:latin typeface="Georgia"/>
                <a:cs typeface="Georgia"/>
              </a:rPr>
              <a:t>have</a:t>
            </a:r>
            <a:r>
              <a:rPr sz="2200" spc="-5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DFCF04"/>
                </a:solidFill>
                <a:latin typeface="Georgia"/>
                <a:cs typeface="Georgia"/>
              </a:rPr>
              <a:t>fourth</a:t>
            </a:r>
            <a:r>
              <a:rPr sz="2200" spc="-5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srgbClr val="DFCF04"/>
                </a:solidFill>
                <a:latin typeface="Georgia"/>
                <a:cs typeface="Georgia"/>
              </a:rPr>
              <a:t>requirement	</a:t>
            </a:r>
            <a:r>
              <a:rPr sz="2200" spc="-10" dirty="0">
                <a:solidFill>
                  <a:srgbClr val="DFCF04"/>
                </a:solidFill>
                <a:latin typeface="Georgia"/>
                <a:cs typeface="Georgia"/>
              </a:rPr>
              <a:t>too </a:t>
            </a:r>
            <a:r>
              <a:rPr sz="2200" spc="-35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200" spc="-20" dirty="0">
                <a:solidFill>
                  <a:srgbClr val="DFCF04"/>
                </a:solidFill>
                <a:latin typeface="Georgia"/>
                <a:cs typeface="Georgia"/>
              </a:rPr>
              <a:t>production </a:t>
            </a:r>
            <a:r>
              <a:rPr sz="2200" spc="-30" dirty="0">
                <a:solidFill>
                  <a:srgbClr val="DFCF04"/>
                </a:solidFill>
                <a:latin typeface="Georgia"/>
                <a:cs typeface="Georgia"/>
              </a:rPr>
              <a:t>i.e. </a:t>
            </a:r>
            <a:r>
              <a:rPr sz="2200" spc="-50" dirty="0">
                <a:solidFill>
                  <a:srgbClr val="DFCF04"/>
                </a:solidFill>
                <a:latin typeface="Georgia"/>
                <a:cs typeface="Georgia"/>
              </a:rPr>
              <a:t>Human</a:t>
            </a:r>
            <a:r>
              <a:rPr sz="2200" spc="-8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DFCF04"/>
                </a:solidFill>
                <a:latin typeface="Georgia"/>
                <a:cs typeface="Georgia"/>
              </a:rPr>
              <a:t>Capital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" y="428244"/>
            <a:ext cx="4258056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308861"/>
            <a:ext cx="837374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Land: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fixed and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scarce.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There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not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method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by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which 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can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be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increased.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growth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population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has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increased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pressure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land.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Division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property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through  subsequent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generations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has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resulted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agricultural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plots  becoming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much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smaller.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This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has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also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affected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scale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economies in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farming.</a:t>
            </a:r>
            <a:endParaRPr sz="2400">
              <a:latin typeface="Georgia"/>
              <a:cs typeface="Georgia"/>
            </a:endParaRPr>
          </a:p>
          <a:p>
            <a:pPr marL="355600" marR="37465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Labour: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Labour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available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plenty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because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huge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army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unemployed.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Many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people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from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poor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section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illiterate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hence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have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work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as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unskilled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labour.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government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provides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guidelines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minimum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wages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from 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time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time.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But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because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less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demand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huge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supply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labour,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there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many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cases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where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workers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may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not 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be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getting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even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minimum</a:t>
            </a:r>
            <a:r>
              <a:rPr sz="2400" spc="-23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wages.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23061"/>
            <a:ext cx="8587105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72819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Physical Capital: Physical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variety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inputs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required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at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every stage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during</a:t>
            </a:r>
            <a:r>
              <a:rPr sz="2400" spc="-24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production</a:t>
            </a:r>
            <a:endParaRPr sz="2400">
              <a:latin typeface="Georgia"/>
              <a:cs typeface="Georgia"/>
            </a:endParaRPr>
          </a:p>
          <a:p>
            <a:pPr marL="431800" indent="-419100">
              <a:lnSpc>
                <a:spcPct val="100000"/>
              </a:lnSpc>
              <a:buFont typeface="Courier New"/>
              <a:buChar char="o"/>
              <a:tabLst>
                <a:tab pos="431800" algn="l"/>
              </a:tabLst>
            </a:pP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Fixed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Capital: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Tools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machines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range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from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very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simple</a:t>
            </a:r>
            <a:endParaRPr sz="2400">
              <a:latin typeface="Georgia"/>
              <a:cs typeface="Georgia"/>
            </a:endParaRPr>
          </a:p>
          <a:p>
            <a:pPr marL="355600" marR="70485">
              <a:lnSpc>
                <a:spcPct val="100000"/>
              </a:lnSpc>
            </a:pP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tools such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as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farmer’s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plough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sophisticated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machines</a:t>
            </a:r>
            <a:r>
              <a:rPr sz="2400" spc="-254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such 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as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generators,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turbines, computers,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etc.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Tools,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machines,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buildings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can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be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used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production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over many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years,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called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fixed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capital.</a:t>
            </a:r>
            <a:endParaRPr sz="240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Working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Capital: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Production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requires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variety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75" dirty="0">
                <a:solidFill>
                  <a:srgbClr val="DFCF04"/>
                </a:solidFill>
                <a:latin typeface="Georgia"/>
                <a:cs typeface="Georgia"/>
              </a:rPr>
              <a:t>raw 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materials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such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as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yarn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used by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weaver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clay</a:t>
            </a:r>
            <a:r>
              <a:rPr sz="2400" spc="-35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used  by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potter.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Also,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some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money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always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required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during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production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make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payments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buy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other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necessary items.  </a:t>
            </a:r>
            <a:r>
              <a:rPr sz="2400" spc="-100" dirty="0">
                <a:solidFill>
                  <a:srgbClr val="DFCF04"/>
                </a:solidFill>
                <a:latin typeface="Georgia"/>
                <a:cs typeface="Georgia"/>
              </a:rPr>
              <a:t>Raw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materials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money in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hand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called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working</a:t>
            </a:r>
            <a:r>
              <a:rPr sz="2400" spc="2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capital.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620013"/>
            <a:ext cx="847725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3865" indent="-4318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800" spc="-60" dirty="0">
                <a:solidFill>
                  <a:srgbClr val="DFCF04"/>
                </a:solidFill>
                <a:latin typeface="Georgia"/>
                <a:cs typeface="Georgia"/>
              </a:rPr>
              <a:t>Fourth </a:t>
            </a:r>
            <a:r>
              <a:rPr sz="2800" spc="-40" dirty="0">
                <a:solidFill>
                  <a:srgbClr val="DFCF04"/>
                </a:solidFill>
                <a:latin typeface="Georgia"/>
                <a:cs typeface="Georgia"/>
              </a:rPr>
              <a:t>requirement </a:t>
            </a:r>
            <a:r>
              <a:rPr sz="2800" spc="-50" dirty="0">
                <a:solidFill>
                  <a:srgbClr val="DFCF04"/>
                </a:solidFill>
                <a:latin typeface="Georgia"/>
                <a:cs typeface="Georgia"/>
              </a:rPr>
              <a:t>for</a:t>
            </a:r>
            <a:r>
              <a:rPr sz="2800" spc="-8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800" spc="-40" dirty="0">
                <a:solidFill>
                  <a:srgbClr val="DFCF04"/>
                </a:solidFill>
                <a:latin typeface="Georgia"/>
                <a:cs typeface="Georgia"/>
              </a:rPr>
              <a:t>Production:</a:t>
            </a:r>
            <a:endParaRPr sz="2800">
              <a:latin typeface="Georgia"/>
              <a:cs typeface="Georgia"/>
            </a:endParaRPr>
          </a:p>
          <a:p>
            <a:pPr marL="355600" marR="173990" indent="-342900">
              <a:lnSpc>
                <a:spcPct val="100000"/>
              </a:lnSpc>
              <a:buClr>
                <a:srgbClr val="DFCF04"/>
              </a:buClr>
              <a:buFont typeface="Wingdings"/>
              <a:buChar char=""/>
              <a:tabLst>
                <a:tab pos="444500" algn="l"/>
              </a:tabLst>
            </a:pPr>
            <a:r>
              <a:rPr dirty="0"/>
              <a:t>	</a:t>
            </a:r>
            <a:r>
              <a:rPr sz="2800" spc="-65" dirty="0">
                <a:solidFill>
                  <a:srgbClr val="DFCF04"/>
                </a:solidFill>
                <a:latin typeface="Georgia"/>
                <a:cs typeface="Georgia"/>
              </a:rPr>
              <a:t>Human </a:t>
            </a:r>
            <a:r>
              <a:rPr sz="2800" spc="-45" dirty="0">
                <a:solidFill>
                  <a:srgbClr val="DFCF04"/>
                </a:solidFill>
                <a:latin typeface="Georgia"/>
                <a:cs typeface="Georgia"/>
              </a:rPr>
              <a:t>Capital: </a:t>
            </a:r>
            <a:r>
              <a:rPr sz="2800" spc="5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800" spc="-40" dirty="0">
                <a:solidFill>
                  <a:srgbClr val="DFCF04"/>
                </a:solidFill>
                <a:latin typeface="Georgia"/>
                <a:cs typeface="Georgia"/>
              </a:rPr>
              <a:t>person </a:t>
            </a:r>
            <a:r>
              <a:rPr sz="2800" spc="-45" dirty="0">
                <a:solidFill>
                  <a:srgbClr val="DFCF04"/>
                </a:solidFill>
                <a:latin typeface="Georgia"/>
                <a:cs typeface="Georgia"/>
              </a:rPr>
              <a:t>also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needs </a:t>
            </a:r>
            <a:r>
              <a:rPr sz="28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knowledge  </a:t>
            </a:r>
            <a:r>
              <a:rPr sz="2800" spc="-40" dirty="0">
                <a:solidFill>
                  <a:srgbClr val="DFCF04"/>
                </a:solidFill>
                <a:latin typeface="Georgia"/>
                <a:cs typeface="Georgia"/>
              </a:rPr>
              <a:t>and enterprise </a:t>
            </a:r>
            <a:r>
              <a:rPr sz="28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effectively </a:t>
            </a:r>
            <a:r>
              <a:rPr sz="2800" spc="-55" dirty="0">
                <a:solidFill>
                  <a:srgbClr val="DFCF04"/>
                </a:solidFill>
                <a:latin typeface="Georgia"/>
                <a:cs typeface="Georgia"/>
              </a:rPr>
              <a:t>manage </a:t>
            </a:r>
            <a:r>
              <a:rPr sz="2800" spc="-25" dirty="0">
                <a:solidFill>
                  <a:srgbClr val="DFCF04"/>
                </a:solidFill>
                <a:latin typeface="Georgia"/>
                <a:cs typeface="Georgia"/>
              </a:rPr>
              <a:t>production. </a:t>
            </a:r>
            <a:r>
              <a:rPr sz="2800" spc="-85" dirty="0">
                <a:solidFill>
                  <a:srgbClr val="DFCF04"/>
                </a:solidFill>
                <a:latin typeface="Georgia"/>
                <a:cs typeface="Georgia"/>
              </a:rPr>
              <a:t>In  </a:t>
            </a:r>
            <a:r>
              <a:rPr sz="2800" spc="-30" dirty="0">
                <a:solidFill>
                  <a:srgbClr val="DFCF04"/>
                </a:solidFill>
                <a:latin typeface="Georgia"/>
                <a:cs typeface="Georgia"/>
              </a:rPr>
              <a:t>most </a:t>
            </a:r>
            <a:r>
              <a:rPr sz="2800" spc="-25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8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800" spc="-55" dirty="0">
                <a:solidFill>
                  <a:srgbClr val="DFCF04"/>
                </a:solidFill>
                <a:latin typeface="Georgia"/>
                <a:cs typeface="Georgia"/>
              </a:rPr>
              <a:t>cases,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certain knowledge </a:t>
            </a:r>
            <a:r>
              <a:rPr sz="2800" spc="-55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800" spc="-50" dirty="0">
                <a:solidFill>
                  <a:srgbClr val="DFCF04"/>
                </a:solidFill>
                <a:latin typeface="Georgia"/>
                <a:cs typeface="Georgia"/>
              </a:rPr>
              <a:t>passed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down  </a:t>
            </a:r>
            <a:r>
              <a:rPr sz="2800" spc="-30" dirty="0">
                <a:solidFill>
                  <a:srgbClr val="DFCF04"/>
                </a:solidFill>
                <a:latin typeface="Georgia"/>
                <a:cs typeface="Georgia"/>
              </a:rPr>
              <a:t>through </a:t>
            </a:r>
            <a:r>
              <a:rPr sz="2800" spc="-45" dirty="0">
                <a:solidFill>
                  <a:srgbClr val="DFCF04"/>
                </a:solidFill>
                <a:latin typeface="Georgia"/>
                <a:cs typeface="Georgia"/>
              </a:rPr>
              <a:t>generations. </a:t>
            </a:r>
            <a:r>
              <a:rPr sz="2800" spc="-40" dirty="0">
                <a:solidFill>
                  <a:srgbClr val="DFCF04"/>
                </a:solidFill>
                <a:latin typeface="Georgia"/>
                <a:cs typeface="Georgia"/>
              </a:rPr>
              <a:t>Government </a:t>
            </a:r>
            <a:r>
              <a:rPr sz="2800" spc="-55" dirty="0">
                <a:solidFill>
                  <a:srgbClr val="DFCF04"/>
                </a:solidFill>
                <a:latin typeface="Georgia"/>
                <a:cs typeface="Georgia"/>
              </a:rPr>
              <a:t>has </a:t>
            </a:r>
            <a:r>
              <a:rPr sz="2800" spc="-45" dirty="0">
                <a:solidFill>
                  <a:srgbClr val="DFCF04"/>
                </a:solidFill>
                <a:latin typeface="Georgia"/>
                <a:cs typeface="Georgia"/>
              </a:rPr>
              <a:t>also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taken  </a:t>
            </a:r>
            <a:r>
              <a:rPr sz="2800" spc="-40" dirty="0">
                <a:solidFill>
                  <a:srgbClr val="DFCF04"/>
                </a:solidFill>
                <a:latin typeface="Georgia"/>
                <a:cs typeface="Georgia"/>
              </a:rPr>
              <a:t>initiative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800" spc="-45" dirty="0">
                <a:solidFill>
                  <a:srgbClr val="DFCF04"/>
                </a:solidFill>
                <a:latin typeface="Georgia"/>
                <a:cs typeface="Georgia"/>
              </a:rPr>
              <a:t>improving </a:t>
            </a:r>
            <a:r>
              <a:rPr sz="28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knowledge </a:t>
            </a:r>
            <a:r>
              <a:rPr sz="2800" spc="-25" dirty="0">
                <a:solidFill>
                  <a:srgbClr val="DFCF04"/>
                </a:solidFill>
                <a:latin typeface="Georgia"/>
                <a:cs typeface="Georgia"/>
              </a:rPr>
              <a:t>of</a:t>
            </a:r>
            <a:r>
              <a:rPr sz="2800" spc="-2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800" spc="-60" dirty="0">
                <a:solidFill>
                  <a:srgbClr val="DFCF04"/>
                </a:solidFill>
                <a:latin typeface="Georgia"/>
                <a:cs typeface="Georgia"/>
              </a:rPr>
              <a:t>farmers.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FCF04"/>
              </a:buClr>
              <a:buFont typeface="Wingdings"/>
              <a:buChar char=""/>
            </a:pPr>
            <a:endParaRPr sz="295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spc="15" dirty="0">
                <a:solidFill>
                  <a:srgbClr val="DFCF04"/>
                </a:solidFill>
                <a:latin typeface="Georgia"/>
                <a:cs typeface="Georgia"/>
              </a:rPr>
              <a:t>What </a:t>
            </a:r>
            <a:r>
              <a:rPr sz="2800" spc="-6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factor </a:t>
            </a:r>
            <a:r>
              <a:rPr sz="2800" spc="-25" dirty="0">
                <a:solidFill>
                  <a:srgbClr val="DFCF04"/>
                </a:solidFill>
                <a:latin typeface="Georgia"/>
                <a:cs typeface="Georgia"/>
              </a:rPr>
              <a:t>of</a:t>
            </a:r>
            <a:r>
              <a:rPr sz="2800" spc="-9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production?</a:t>
            </a:r>
            <a:endParaRPr sz="280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95" dirty="0">
                <a:solidFill>
                  <a:srgbClr val="DFCF04"/>
                </a:solidFill>
                <a:latin typeface="Georgia"/>
                <a:cs typeface="Georgia"/>
              </a:rPr>
              <a:t>Every </a:t>
            </a:r>
            <a:r>
              <a:rPr sz="2800" spc="-25" dirty="0">
                <a:solidFill>
                  <a:srgbClr val="DFCF04"/>
                </a:solidFill>
                <a:latin typeface="Georgia"/>
                <a:cs typeface="Georgia"/>
              </a:rPr>
              <a:t>production </a:t>
            </a:r>
            <a:r>
              <a:rPr sz="2800" spc="-6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800" spc="-25" dirty="0">
                <a:solidFill>
                  <a:srgbClr val="DFCF04"/>
                </a:solidFill>
                <a:latin typeface="Georgia"/>
                <a:cs typeface="Georgia"/>
              </a:rPr>
              <a:t>organized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by </a:t>
            </a:r>
            <a:r>
              <a:rPr sz="2800" spc="-25" dirty="0">
                <a:solidFill>
                  <a:srgbClr val="DFCF04"/>
                </a:solidFill>
                <a:latin typeface="Georgia"/>
                <a:cs typeface="Georgia"/>
              </a:rPr>
              <a:t>combining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land,  </a:t>
            </a:r>
            <a:r>
              <a:rPr sz="2800" spc="-65" dirty="0">
                <a:solidFill>
                  <a:srgbClr val="DFCF04"/>
                </a:solidFill>
                <a:latin typeface="Georgia"/>
                <a:cs typeface="Georgia"/>
              </a:rPr>
              <a:t>labour, </a:t>
            </a:r>
            <a:r>
              <a:rPr sz="2800" spc="-45" dirty="0">
                <a:solidFill>
                  <a:srgbClr val="DFCF04"/>
                </a:solidFill>
                <a:latin typeface="Georgia"/>
                <a:cs typeface="Georgia"/>
              </a:rPr>
              <a:t>physical </a:t>
            </a:r>
            <a:r>
              <a:rPr sz="2800" spc="-30" dirty="0">
                <a:solidFill>
                  <a:srgbClr val="DFCF04"/>
                </a:solidFill>
                <a:latin typeface="Georgia"/>
                <a:cs typeface="Georgia"/>
              </a:rPr>
              <a:t>capital </a:t>
            </a:r>
            <a:r>
              <a:rPr sz="2800" spc="-40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800" spc="-35" dirty="0">
                <a:solidFill>
                  <a:srgbClr val="DFCF04"/>
                </a:solidFill>
                <a:latin typeface="Georgia"/>
                <a:cs typeface="Georgia"/>
              </a:rPr>
              <a:t>human </a:t>
            </a:r>
            <a:r>
              <a:rPr sz="2800" spc="-30" dirty="0">
                <a:solidFill>
                  <a:srgbClr val="DFCF04"/>
                </a:solidFill>
                <a:latin typeface="Georgia"/>
                <a:cs typeface="Georgia"/>
              </a:rPr>
              <a:t>capital, </a:t>
            </a:r>
            <a:r>
              <a:rPr sz="2800" spc="-15" dirty="0">
                <a:solidFill>
                  <a:srgbClr val="DFCF04"/>
                </a:solidFill>
                <a:latin typeface="Georgia"/>
                <a:cs typeface="Georgia"/>
              </a:rPr>
              <a:t>which </a:t>
            </a:r>
            <a:r>
              <a:rPr sz="2800" spc="-70" dirty="0">
                <a:solidFill>
                  <a:srgbClr val="DFCF04"/>
                </a:solidFill>
                <a:latin typeface="Georgia"/>
                <a:cs typeface="Georgia"/>
              </a:rPr>
              <a:t>are  </a:t>
            </a:r>
            <a:r>
              <a:rPr sz="2800" spc="-25" dirty="0">
                <a:solidFill>
                  <a:srgbClr val="DFCF04"/>
                </a:solidFill>
                <a:latin typeface="Georgia"/>
                <a:cs typeface="Georgia"/>
              </a:rPr>
              <a:t>known </a:t>
            </a:r>
            <a:r>
              <a:rPr sz="2800" spc="-75" dirty="0">
                <a:solidFill>
                  <a:srgbClr val="DFCF04"/>
                </a:solidFill>
                <a:latin typeface="Georgia"/>
                <a:cs typeface="Georgia"/>
              </a:rPr>
              <a:t>as </a:t>
            </a:r>
            <a:r>
              <a:rPr sz="2800" spc="-40" dirty="0">
                <a:solidFill>
                  <a:srgbClr val="DFCF04"/>
                </a:solidFill>
                <a:latin typeface="Georgia"/>
                <a:cs typeface="Georgia"/>
              </a:rPr>
              <a:t>factors </a:t>
            </a:r>
            <a:r>
              <a:rPr sz="2800" spc="-25" dirty="0">
                <a:solidFill>
                  <a:srgbClr val="DFCF04"/>
                </a:solidFill>
                <a:latin typeface="Georgia"/>
                <a:cs typeface="Georgia"/>
              </a:rPr>
              <a:t>of</a:t>
            </a:r>
            <a:r>
              <a:rPr sz="2800" spc="-45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800" spc="-25" dirty="0">
                <a:solidFill>
                  <a:srgbClr val="DFCF04"/>
                </a:solidFill>
                <a:latin typeface="Georgia"/>
                <a:cs typeface="Georgia"/>
              </a:rPr>
              <a:t>production.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352043"/>
            <a:ext cx="4197096" cy="40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835895"/>
            <a:ext cx="8442960" cy="4537710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336550" indent="-324485">
              <a:lnSpc>
                <a:spcPct val="100000"/>
              </a:lnSpc>
              <a:spcBef>
                <a:spcPts val="1745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spc="-60" dirty="0">
                <a:latin typeface="Georgia"/>
                <a:cs typeface="Georgia"/>
              </a:rPr>
              <a:t>Land </a:t>
            </a:r>
            <a:r>
              <a:rPr sz="3200" spc="-65" dirty="0">
                <a:latin typeface="Georgia"/>
                <a:cs typeface="Georgia"/>
              </a:rPr>
              <a:t>is</a:t>
            </a:r>
            <a:r>
              <a:rPr sz="3200" spc="40" dirty="0">
                <a:latin typeface="Georgia"/>
                <a:cs typeface="Georgia"/>
              </a:rPr>
              <a:t> </a:t>
            </a:r>
            <a:r>
              <a:rPr sz="3200" spc="-90" dirty="0">
                <a:latin typeface="Georgia"/>
                <a:cs typeface="Georgia"/>
              </a:rPr>
              <a:t>Fixed</a:t>
            </a:r>
            <a:endParaRPr sz="32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240"/>
              </a:spcBef>
            </a:pP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Farming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main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production activity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Palampur. </a:t>
            </a:r>
            <a:r>
              <a:rPr sz="2400" spc="-105" dirty="0">
                <a:solidFill>
                  <a:srgbClr val="DFCF04"/>
                </a:solidFill>
                <a:latin typeface="Georgia"/>
                <a:cs typeface="Georgia"/>
              </a:rPr>
              <a:t>75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per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cent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people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who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working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dependent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on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farming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their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livelihood.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They could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be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farmers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or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</a:t>
            </a:r>
            <a:r>
              <a:rPr sz="2400" spc="-22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labourers.</a:t>
            </a:r>
            <a:endParaRPr sz="2400">
              <a:latin typeface="Georgia"/>
              <a:cs typeface="Georgia"/>
            </a:endParaRPr>
          </a:p>
          <a:p>
            <a:pPr marL="12700" marR="60960">
              <a:lnSpc>
                <a:spcPct val="100000"/>
              </a:lnSpc>
            </a:pP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There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basic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constraint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raising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production.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area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under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cultivation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practically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fixed.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Since </a:t>
            </a:r>
            <a:r>
              <a:rPr sz="2400" spc="-150" dirty="0">
                <a:solidFill>
                  <a:srgbClr val="DFCF04"/>
                </a:solidFill>
                <a:latin typeface="Georgia"/>
                <a:cs typeface="Georgia"/>
              </a:rPr>
              <a:t>1960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Palampur,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there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has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been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no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expansion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area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under</a:t>
            </a:r>
            <a:r>
              <a:rPr sz="2400" spc="-22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cultivation.</a:t>
            </a:r>
            <a:endParaRPr sz="2400">
              <a:latin typeface="Georgia"/>
              <a:cs typeface="Georgia"/>
            </a:endParaRPr>
          </a:p>
          <a:p>
            <a:pPr marL="12700" marR="528320">
              <a:lnSpc>
                <a:spcPct val="100000"/>
              </a:lnSpc>
              <a:spcBef>
                <a:spcPts val="5"/>
              </a:spcBef>
            </a:pPr>
            <a:r>
              <a:rPr sz="2400" spc="-85" dirty="0">
                <a:solidFill>
                  <a:srgbClr val="DFCF04"/>
                </a:solidFill>
                <a:latin typeface="Georgia"/>
                <a:cs typeface="Georgia"/>
              </a:rPr>
              <a:t>By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then,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some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wastelands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village had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been 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converted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cultivable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land.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There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exists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no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further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scope</a:t>
            </a:r>
            <a:r>
              <a:rPr sz="2400" spc="-26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increase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production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by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bringing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new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under 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cultivation.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30200"/>
            <a:ext cx="8361680" cy="531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784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36880" algn="l"/>
              </a:tabLst>
            </a:pPr>
            <a:r>
              <a:rPr sz="3200" spc="-140" dirty="0">
                <a:latin typeface="Georgia"/>
                <a:cs typeface="Georgia"/>
              </a:rPr>
              <a:t>Is </a:t>
            </a:r>
            <a:r>
              <a:rPr sz="3200" spc="-35" dirty="0">
                <a:latin typeface="Georgia"/>
                <a:cs typeface="Georgia"/>
              </a:rPr>
              <a:t>there </a:t>
            </a:r>
            <a:r>
              <a:rPr sz="3200" spc="-75" dirty="0">
                <a:latin typeface="Georgia"/>
                <a:cs typeface="Georgia"/>
              </a:rPr>
              <a:t>a </a:t>
            </a:r>
            <a:r>
              <a:rPr sz="3200" spc="-80" dirty="0">
                <a:latin typeface="Georgia"/>
                <a:cs typeface="Georgia"/>
              </a:rPr>
              <a:t>way </a:t>
            </a:r>
            <a:r>
              <a:rPr sz="3200" spc="-15" dirty="0">
                <a:latin typeface="Georgia"/>
                <a:cs typeface="Georgia"/>
              </a:rPr>
              <a:t>one </a:t>
            </a:r>
            <a:r>
              <a:rPr sz="3200" spc="-30" dirty="0">
                <a:latin typeface="Georgia"/>
                <a:cs typeface="Georgia"/>
              </a:rPr>
              <a:t>can </a:t>
            </a:r>
            <a:r>
              <a:rPr sz="3200" spc="-55" dirty="0">
                <a:latin typeface="Georgia"/>
                <a:cs typeface="Georgia"/>
              </a:rPr>
              <a:t>grow more from</a:t>
            </a:r>
            <a:r>
              <a:rPr sz="3200" spc="-40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the  </a:t>
            </a:r>
            <a:r>
              <a:rPr sz="3200" spc="-55" dirty="0">
                <a:latin typeface="Georgia"/>
                <a:cs typeface="Georgia"/>
              </a:rPr>
              <a:t>same</a:t>
            </a:r>
            <a:r>
              <a:rPr sz="3200" spc="-50" dirty="0">
                <a:latin typeface="Georgia"/>
                <a:cs typeface="Georgia"/>
              </a:rPr>
              <a:t> </a:t>
            </a:r>
            <a:r>
              <a:rPr sz="3200" spc="-60" dirty="0">
                <a:latin typeface="Georgia"/>
                <a:cs typeface="Georgia"/>
              </a:rPr>
              <a:t>land?</a:t>
            </a:r>
            <a:endParaRPr sz="3200">
              <a:latin typeface="Georgia"/>
              <a:cs typeface="Georgia"/>
            </a:endParaRPr>
          </a:p>
          <a:p>
            <a:pPr marL="241300" marR="5080">
              <a:lnSpc>
                <a:spcPct val="100000"/>
              </a:lnSpc>
              <a:spcBef>
                <a:spcPts val="2255"/>
              </a:spcBef>
            </a:pP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Palampur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would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resemble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village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western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part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state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Uttar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Pradesh.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All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cultivated in 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Palampur.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No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left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idle.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During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5" dirty="0">
                <a:solidFill>
                  <a:srgbClr val="DFCF04"/>
                </a:solidFill>
                <a:latin typeface="Georgia"/>
                <a:cs typeface="Georgia"/>
              </a:rPr>
              <a:t>rainy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season </a:t>
            </a:r>
            <a:r>
              <a:rPr sz="2400" dirty="0">
                <a:solidFill>
                  <a:srgbClr val="DFCF04"/>
                </a:solidFill>
                <a:latin typeface="Georgia"/>
                <a:cs typeface="Georgia"/>
              </a:rPr>
              <a:t>(kharif)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farmers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grow 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jowar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bajra.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These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plants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used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as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cattle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feed. </a:t>
            </a:r>
            <a:r>
              <a:rPr sz="2400" spc="-85" dirty="0">
                <a:solidFill>
                  <a:srgbClr val="DFCF04"/>
                </a:solidFill>
                <a:latin typeface="Georgia"/>
                <a:cs typeface="Georgia"/>
              </a:rPr>
              <a:t>It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followed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by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cultivation of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potato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between </a:t>
            </a:r>
            <a:r>
              <a:rPr sz="2400" spc="5" dirty="0">
                <a:solidFill>
                  <a:srgbClr val="DFCF04"/>
                </a:solidFill>
                <a:latin typeface="Georgia"/>
                <a:cs typeface="Georgia"/>
              </a:rPr>
              <a:t>October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December. </a:t>
            </a:r>
            <a:r>
              <a:rPr sz="2400" spc="-75" dirty="0">
                <a:solidFill>
                  <a:srgbClr val="DFCF04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winter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season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(rabi),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fields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sown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with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wheat. </a:t>
            </a:r>
            <a:r>
              <a:rPr sz="2400" spc="-85" dirty="0">
                <a:solidFill>
                  <a:srgbClr val="DFCF04"/>
                </a:solidFill>
                <a:latin typeface="Georgia"/>
                <a:cs typeface="Georgia"/>
              </a:rPr>
              <a:t>From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wheat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produced,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farmers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keep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enough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wheat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family’s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consumption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and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sell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surplus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wheat at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market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at 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Raiganj. </a:t>
            </a:r>
            <a:r>
              <a:rPr sz="2400" spc="5" dirty="0">
                <a:solidFill>
                  <a:srgbClr val="DFCF04"/>
                </a:solidFill>
                <a:latin typeface="Georgia"/>
                <a:cs typeface="Georgia"/>
              </a:rPr>
              <a:t>A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part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DFCF04"/>
                </a:solidFill>
                <a:latin typeface="Georgia"/>
                <a:cs typeface="Georgia"/>
              </a:rPr>
              <a:t>the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land </a:t>
            </a:r>
            <a:r>
              <a:rPr sz="2400" spc="-60" dirty="0">
                <a:solidFill>
                  <a:srgbClr val="DFCF04"/>
                </a:solidFill>
                <a:latin typeface="Georgia"/>
                <a:cs typeface="Georgia"/>
              </a:rPr>
              <a:t>area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also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devoted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sugarcane </a:t>
            </a:r>
            <a:r>
              <a:rPr sz="2400" spc="-15" dirty="0">
                <a:solidFill>
                  <a:srgbClr val="DFCF04"/>
                </a:solidFill>
                <a:latin typeface="Georgia"/>
                <a:cs typeface="Georgia"/>
              </a:rPr>
              <a:t>which 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harvested </a:t>
            </a:r>
            <a:r>
              <a:rPr sz="2400" spc="-20" dirty="0">
                <a:solidFill>
                  <a:srgbClr val="DFCF04"/>
                </a:solidFill>
                <a:latin typeface="Georgia"/>
                <a:cs typeface="Georgia"/>
              </a:rPr>
              <a:t>once </a:t>
            </a:r>
            <a:r>
              <a:rPr sz="2400" spc="-35" dirty="0">
                <a:solidFill>
                  <a:srgbClr val="DFCF04"/>
                </a:solidFill>
                <a:latin typeface="Georgia"/>
                <a:cs typeface="Georgia"/>
              </a:rPr>
              <a:t>every </a:t>
            </a:r>
            <a:r>
              <a:rPr sz="2400" spc="-95" dirty="0">
                <a:solidFill>
                  <a:srgbClr val="DFCF04"/>
                </a:solidFill>
                <a:latin typeface="Georgia"/>
                <a:cs typeface="Georgia"/>
              </a:rPr>
              <a:t>year.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Sugarcane,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in 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its </a:t>
            </a:r>
            <a:r>
              <a:rPr sz="2400" spc="-75" dirty="0">
                <a:solidFill>
                  <a:srgbClr val="DFCF04"/>
                </a:solidFill>
                <a:latin typeface="Georgia"/>
                <a:cs typeface="Georgia"/>
              </a:rPr>
              <a:t>raw </a:t>
            </a:r>
            <a:r>
              <a:rPr sz="2400" spc="-40" dirty="0">
                <a:solidFill>
                  <a:srgbClr val="DFCF04"/>
                </a:solidFill>
                <a:latin typeface="Georgia"/>
                <a:cs typeface="Georgia"/>
              </a:rPr>
              <a:t>form, </a:t>
            </a:r>
            <a:r>
              <a:rPr sz="2400" spc="-30" dirty="0">
                <a:solidFill>
                  <a:srgbClr val="DFCF04"/>
                </a:solidFill>
                <a:latin typeface="Georgia"/>
                <a:cs typeface="Georgia"/>
              </a:rPr>
              <a:t>or </a:t>
            </a:r>
            <a:r>
              <a:rPr sz="2400" spc="-65" dirty="0">
                <a:solidFill>
                  <a:srgbClr val="DFCF04"/>
                </a:solidFill>
                <a:latin typeface="Georgia"/>
                <a:cs typeface="Georgia"/>
              </a:rPr>
              <a:t>as jaggery,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is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sold </a:t>
            </a:r>
            <a:r>
              <a:rPr sz="2400" spc="-10" dirty="0">
                <a:solidFill>
                  <a:srgbClr val="DFCF04"/>
                </a:solidFill>
                <a:latin typeface="Georgia"/>
                <a:cs typeface="Georgia"/>
              </a:rPr>
              <a:t>to </a:t>
            </a:r>
            <a:r>
              <a:rPr sz="2400" spc="-45" dirty="0">
                <a:solidFill>
                  <a:srgbClr val="DFCF04"/>
                </a:solidFill>
                <a:latin typeface="Georgia"/>
                <a:cs typeface="Georgia"/>
              </a:rPr>
              <a:t>traders </a:t>
            </a:r>
            <a:r>
              <a:rPr sz="2400" spc="-25" dirty="0">
                <a:solidFill>
                  <a:srgbClr val="DFCF04"/>
                </a:solidFill>
                <a:latin typeface="Georgia"/>
                <a:cs typeface="Georgia"/>
              </a:rPr>
              <a:t>in</a:t>
            </a:r>
            <a:r>
              <a:rPr sz="2400" spc="-50" dirty="0">
                <a:solidFill>
                  <a:srgbClr val="DFCF04"/>
                </a:solidFill>
                <a:latin typeface="Georgia"/>
                <a:cs typeface="Georgia"/>
              </a:rPr>
              <a:t> </a:t>
            </a:r>
            <a:r>
              <a:rPr sz="2400" spc="-70" dirty="0">
                <a:solidFill>
                  <a:srgbClr val="DFCF04"/>
                </a:solidFill>
                <a:latin typeface="Georgia"/>
                <a:cs typeface="Georgia"/>
              </a:rPr>
              <a:t>Shahpur.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1679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The aim of production is to produce the goods and services  that we want.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Administrator</cp:lastModifiedBy>
  <cp:revision>3</cp:revision>
  <dcterms:created xsi:type="dcterms:W3CDTF">2020-04-13T08:35:56Z</dcterms:created>
  <dcterms:modified xsi:type="dcterms:W3CDTF">2020-04-21T11:43:56Z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2020-04-13T00:00:00Z</vt:filetime>
  </property>
</Properties>
</file>